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86" r:id="rId5"/>
    <p:sldId id="285" r:id="rId6"/>
    <p:sldId id="259" r:id="rId7"/>
    <p:sldId id="260" r:id="rId8"/>
    <p:sldId id="272" r:id="rId9"/>
    <p:sldId id="261" r:id="rId10"/>
    <p:sldId id="262" r:id="rId11"/>
    <p:sldId id="263" r:id="rId12"/>
    <p:sldId id="268" r:id="rId13"/>
    <p:sldId id="264" r:id="rId14"/>
    <p:sldId id="265" r:id="rId15"/>
    <p:sldId id="266" r:id="rId16"/>
    <p:sldId id="273" r:id="rId17"/>
    <p:sldId id="267" r:id="rId18"/>
    <p:sldId id="269" r:id="rId19"/>
    <p:sldId id="270" r:id="rId20"/>
    <p:sldId id="271" r:id="rId21"/>
    <p:sldId id="274" r:id="rId22"/>
    <p:sldId id="275" r:id="rId23"/>
    <p:sldId id="276" r:id="rId24"/>
    <p:sldId id="278" r:id="rId25"/>
    <p:sldId id="277" r:id="rId26"/>
    <p:sldId id="279" r:id="rId27"/>
    <p:sldId id="281" r:id="rId28"/>
    <p:sldId id="280" r:id="rId29"/>
    <p:sldId id="282" r:id="rId30"/>
    <p:sldId id="283" r:id="rId31"/>
    <p:sldId id="28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4F5F7F0-4C9C-4110-A0BB-FBF91A32CE06}" type="datetimeFigureOut">
              <a:rPr lang="en-US" smtClean="0"/>
              <a:pPr/>
              <a:t>10/8/2015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C4D2626-D589-480E-82CD-0879FA8022F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F5F7F0-4C9C-4110-A0BB-FBF91A32CE06}" type="datetimeFigureOut">
              <a:rPr lang="en-US" smtClean="0"/>
              <a:pPr/>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D2626-D589-480E-82CD-0879FA8022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F5F7F0-4C9C-4110-A0BB-FBF91A32CE06}" type="datetimeFigureOut">
              <a:rPr lang="en-US" smtClean="0"/>
              <a:pPr/>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D2626-D589-480E-82CD-0879FA8022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4F5F7F0-4C9C-4110-A0BB-FBF91A32CE06}" type="datetimeFigureOut">
              <a:rPr lang="en-US" smtClean="0"/>
              <a:pPr/>
              <a:t>10/8/2015</a:t>
            </a:fld>
            <a:endParaRPr lang="en-US"/>
          </a:p>
        </p:txBody>
      </p:sp>
      <p:sp>
        <p:nvSpPr>
          <p:cNvPr id="9" name="Slide Number Placeholder 8"/>
          <p:cNvSpPr>
            <a:spLocks noGrp="1"/>
          </p:cNvSpPr>
          <p:nvPr>
            <p:ph type="sldNum" sz="quarter" idx="15"/>
          </p:nvPr>
        </p:nvSpPr>
        <p:spPr/>
        <p:txBody>
          <a:bodyPr rtlCol="0"/>
          <a:lstStyle/>
          <a:p>
            <a:fld id="{2C4D2626-D589-480E-82CD-0879FA8022FF}"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4F5F7F0-4C9C-4110-A0BB-FBF91A32CE06}" type="datetimeFigureOut">
              <a:rPr lang="en-US" smtClean="0"/>
              <a:pPr/>
              <a:t>10/8/2015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C4D2626-D589-480E-82CD-0879FA8022F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4F5F7F0-4C9C-4110-A0BB-FBF91A32CE06}" type="datetimeFigureOut">
              <a:rPr lang="en-US" smtClean="0"/>
              <a:pPr/>
              <a:t>10/8/2015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D2626-D589-480E-82CD-0879FA8022FF}"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4F5F7F0-4C9C-4110-A0BB-FBF91A32CE06}" type="datetimeFigureOut">
              <a:rPr lang="en-US" smtClean="0"/>
              <a:pPr/>
              <a:t>10/8/2015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4D2626-D589-480E-82CD-0879FA8022FF}"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4F5F7F0-4C9C-4110-A0BB-FBF91A32CE06}" type="datetimeFigureOut">
              <a:rPr lang="en-US" smtClean="0"/>
              <a:pPr/>
              <a:t>10/8/2015</a:t>
            </a:fld>
            <a:endParaRPr lang="en-US"/>
          </a:p>
        </p:txBody>
      </p:sp>
      <p:sp>
        <p:nvSpPr>
          <p:cNvPr id="7" name="Slide Number Placeholder 6"/>
          <p:cNvSpPr>
            <a:spLocks noGrp="1"/>
          </p:cNvSpPr>
          <p:nvPr>
            <p:ph type="sldNum" sz="quarter" idx="11"/>
          </p:nvPr>
        </p:nvSpPr>
        <p:spPr/>
        <p:txBody>
          <a:bodyPr rtlCol="0"/>
          <a:lstStyle/>
          <a:p>
            <a:fld id="{2C4D2626-D589-480E-82CD-0879FA8022FF}"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5F7F0-4C9C-4110-A0BB-FBF91A32CE06}" type="datetimeFigureOut">
              <a:rPr lang="en-US" smtClean="0"/>
              <a:pPr/>
              <a:t>10/8/2015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4D2626-D589-480E-82CD-0879FA8022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4F5F7F0-4C9C-4110-A0BB-FBF91A32CE06}" type="datetimeFigureOut">
              <a:rPr lang="en-US" smtClean="0"/>
              <a:pPr/>
              <a:t>10/8/2015</a:t>
            </a:fld>
            <a:endParaRPr lang="en-US"/>
          </a:p>
        </p:txBody>
      </p:sp>
      <p:sp>
        <p:nvSpPr>
          <p:cNvPr id="22" name="Slide Number Placeholder 21"/>
          <p:cNvSpPr>
            <a:spLocks noGrp="1"/>
          </p:cNvSpPr>
          <p:nvPr>
            <p:ph type="sldNum" sz="quarter" idx="15"/>
          </p:nvPr>
        </p:nvSpPr>
        <p:spPr/>
        <p:txBody>
          <a:bodyPr rtlCol="0"/>
          <a:lstStyle/>
          <a:p>
            <a:fld id="{2C4D2626-D589-480E-82CD-0879FA8022FF}"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4F5F7F0-4C9C-4110-A0BB-FBF91A32CE06}" type="datetimeFigureOut">
              <a:rPr lang="en-US" smtClean="0"/>
              <a:pPr/>
              <a:t>10/8/2015</a:t>
            </a:fld>
            <a:endParaRPr lang="en-US"/>
          </a:p>
        </p:txBody>
      </p:sp>
      <p:sp>
        <p:nvSpPr>
          <p:cNvPr id="18" name="Slide Number Placeholder 17"/>
          <p:cNvSpPr>
            <a:spLocks noGrp="1"/>
          </p:cNvSpPr>
          <p:nvPr>
            <p:ph type="sldNum" sz="quarter" idx="11"/>
          </p:nvPr>
        </p:nvSpPr>
        <p:spPr/>
        <p:txBody>
          <a:bodyPr rtlCol="0"/>
          <a:lstStyle/>
          <a:p>
            <a:fld id="{2C4D2626-D589-480E-82CD-0879FA8022FF}"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4F5F7F0-4C9C-4110-A0BB-FBF91A32CE06}" type="datetimeFigureOut">
              <a:rPr lang="en-US" smtClean="0"/>
              <a:pPr/>
              <a:t>10/8/2015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C4D2626-D589-480E-82CD-0879FA8022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catema.net/rccd" TargetMode="External"/><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RCCD Application &amp; Credit for Articulation Application</a:t>
            </a:r>
            <a:endParaRPr lang="en-US" dirty="0"/>
          </a:p>
        </p:txBody>
      </p:sp>
      <p:sp>
        <p:nvSpPr>
          <p:cNvPr id="3" name="Subtitle 2"/>
          <p:cNvSpPr>
            <a:spLocks noGrp="1"/>
          </p:cNvSpPr>
          <p:nvPr>
            <p:ph type="subTitle" idx="1"/>
          </p:nvPr>
        </p:nvSpPr>
        <p:spPr/>
        <p:txBody>
          <a:bodyPr/>
          <a:lstStyle/>
          <a:p>
            <a:r>
              <a:rPr lang="en-US" dirty="0" smtClean="0"/>
              <a:t>Completion for HS Articulation</a:t>
            </a:r>
            <a:endParaRPr lang="en-US" dirty="0"/>
          </a:p>
        </p:txBody>
      </p:sp>
      <p:sp>
        <p:nvSpPr>
          <p:cNvPr id="4" name="Rectangle 3"/>
          <p:cNvSpPr/>
          <p:nvPr/>
        </p:nvSpPr>
        <p:spPr>
          <a:xfrm>
            <a:off x="1752600" y="1905000"/>
            <a:ext cx="7162800" cy="830997"/>
          </a:xfrm>
          <a:prstGeom prst="rect">
            <a:avLst/>
          </a:prstGeom>
        </p:spPr>
        <p:txBody>
          <a:bodyPr wrap="square">
            <a:spAutoFit/>
          </a:bodyPr>
          <a:lstStyle/>
          <a:p>
            <a:pPr algn="ctr"/>
            <a:r>
              <a:rPr lang="en-US" sz="4800" dirty="0" smtClean="0">
                <a:solidFill>
                  <a:schemeClr val="bg1">
                    <a:lumMod val="50000"/>
                  </a:schemeClr>
                </a:solidFill>
              </a:rPr>
              <a:t>Guide To…</a:t>
            </a:r>
            <a:endParaRPr lang="en-US" sz="48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rsonal Information Part 2.jpg"/>
          <p:cNvPicPr>
            <a:picLocks noChangeAspect="1"/>
          </p:cNvPicPr>
          <p:nvPr/>
        </p:nvPicPr>
        <p:blipFill>
          <a:blip r:embed="rId2" cstate="print"/>
          <a:stretch>
            <a:fillRect/>
          </a:stretch>
        </p:blipFill>
        <p:spPr>
          <a:xfrm>
            <a:off x="0" y="609600"/>
            <a:ext cx="9144000" cy="6248400"/>
          </a:xfrm>
          <a:prstGeom prst="rect">
            <a:avLst/>
          </a:prstGeom>
        </p:spPr>
      </p:pic>
      <p:sp>
        <p:nvSpPr>
          <p:cNvPr id="3" name="Title 2"/>
          <p:cNvSpPr>
            <a:spLocks noGrp="1"/>
          </p:cNvSpPr>
          <p:nvPr>
            <p:ph type="title"/>
          </p:nvPr>
        </p:nvSpPr>
        <p:spPr>
          <a:xfrm>
            <a:off x="457200" y="274638"/>
            <a:ext cx="7467600" cy="411162"/>
          </a:xfrm>
        </p:spPr>
        <p:txBody>
          <a:bodyPr>
            <a:normAutofit fontScale="90000"/>
          </a:bodyPr>
          <a:lstStyle/>
          <a:p>
            <a:r>
              <a:rPr lang="en-US" dirty="0" smtClean="0"/>
              <a:t>Personal Information Page Section 2</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rsonal Information Part 3.jpg"/>
          <p:cNvPicPr>
            <a:picLocks noChangeAspect="1"/>
          </p:cNvPicPr>
          <p:nvPr/>
        </p:nvPicPr>
        <p:blipFill>
          <a:blip r:embed="rId2" cstate="print"/>
          <a:stretch>
            <a:fillRect/>
          </a:stretch>
        </p:blipFill>
        <p:spPr>
          <a:xfrm>
            <a:off x="0" y="-228600"/>
            <a:ext cx="11887200" cy="7086600"/>
          </a:xfrm>
          <a:prstGeom prst="rect">
            <a:avLst/>
          </a:prstGeom>
        </p:spPr>
      </p:pic>
      <p:sp>
        <p:nvSpPr>
          <p:cNvPr id="3" name="Rectangle 2"/>
          <p:cNvSpPr/>
          <p:nvPr/>
        </p:nvSpPr>
        <p:spPr>
          <a:xfrm>
            <a:off x="990600" y="0"/>
            <a:ext cx="8458200" cy="369332"/>
          </a:xfrm>
          <a:prstGeom prst="rect">
            <a:avLst/>
          </a:prstGeom>
        </p:spPr>
        <p:txBody>
          <a:bodyPr wrap="square">
            <a:spAutoFit/>
          </a:bodyPr>
          <a:lstStyle/>
          <a:p>
            <a:pPr algn="ctr"/>
            <a:r>
              <a:rPr lang="en-US" dirty="0" smtClean="0"/>
              <a:t>Personal Information Page Section 1</a:t>
            </a:r>
            <a:endParaRPr lang="en-US" sz="2800" dirty="0"/>
          </a:p>
        </p:txBody>
      </p:sp>
      <p:sp>
        <p:nvSpPr>
          <p:cNvPr id="4" name="TextBox 3"/>
          <p:cNvSpPr txBox="1"/>
          <p:nvPr/>
        </p:nvSpPr>
        <p:spPr>
          <a:xfrm>
            <a:off x="3886200" y="1828800"/>
            <a:ext cx="1524000" cy="1815882"/>
          </a:xfrm>
          <a:prstGeom prst="rect">
            <a:avLst/>
          </a:prstGeom>
          <a:solidFill>
            <a:schemeClr val="bg1"/>
          </a:solidFill>
        </p:spPr>
        <p:txBody>
          <a:bodyPr wrap="square" rtlCol="0">
            <a:spAutoFit/>
          </a:bodyPr>
          <a:lstStyle/>
          <a:p>
            <a:r>
              <a:rPr lang="en-US" sz="1400" dirty="0" smtClean="0">
                <a:solidFill>
                  <a:schemeClr val="accent5">
                    <a:lumMod val="75000"/>
                  </a:schemeClr>
                </a:solidFill>
              </a:rPr>
              <a:t>Mark what you feel most comfortable with, even if you are mixed.  Just don’t mark every single box in this area.</a:t>
            </a:r>
            <a:endParaRPr lang="en-US" sz="1400"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rsonal Information Part 4.jpg"/>
          <p:cNvPicPr>
            <a:picLocks noChangeAspect="1"/>
          </p:cNvPicPr>
          <p:nvPr/>
        </p:nvPicPr>
        <p:blipFill>
          <a:blip r:embed="rId2" cstate="print"/>
          <a:stretch>
            <a:fillRect/>
          </a:stretch>
        </p:blipFill>
        <p:spPr>
          <a:xfrm>
            <a:off x="0" y="0"/>
            <a:ext cx="11201400" cy="7924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act Information.jpg"/>
          <p:cNvPicPr>
            <a:picLocks noChangeAspect="1"/>
          </p:cNvPicPr>
          <p:nvPr/>
        </p:nvPicPr>
        <p:blipFill>
          <a:blip r:embed="rId2" cstate="print"/>
          <a:stretch>
            <a:fillRect/>
          </a:stretch>
        </p:blipFill>
        <p:spPr>
          <a:xfrm>
            <a:off x="0" y="152400"/>
            <a:ext cx="10515600" cy="6858000"/>
          </a:xfrm>
          <a:prstGeom prst="rect">
            <a:avLst/>
          </a:prstGeom>
        </p:spPr>
      </p:pic>
      <p:sp>
        <p:nvSpPr>
          <p:cNvPr id="3" name="TextBox 2"/>
          <p:cNvSpPr txBox="1"/>
          <p:nvPr/>
        </p:nvSpPr>
        <p:spPr>
          <a:xfrm>
            <a:off x="4191000" y="3886200"/>
            <a:ext cx="1295400" cy="954107"/>
          </a:xfrm>
          <a:prstGeom prst="rect">
            <a:avLst/>
          </a:prstGeom>
          <a:solidFill>
            <a:schemeClr val="bg1"/>
          </a:solidFill>
        </p:spPr>
        <p:txBody>
          <a:bodyPr wrap="square" rtlCol="0">
            <a:spAutoFit/>
          </a:bodyPr>
          <a:lstStyle/>
          <a:p>
            <a:r>
              <a:rPr lang="en-US" sz="1400" dirty="0" smtClean="0">
                <a:solidFill>
                  <a:schemeClr val="accent5">
                    <a:lumMod val="75000"/>
                  </a:schemeClr>
                </a:solidFill>
              </a:rPr>
              <a:t>Only one phone number is necessary </a:t>
            </a:r>
            <a:endParaRPr lang="en-US" sz="1400"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ucation Seniors-Adults .jpg"/>
          <p:cNvPicPr>
            <a:picLocks noChangeAspect="1"/>
          </p:cNvPicPr>
          <p:nvPr/>
        </p:nvPicPr>
        <p:blipFill>
          <a:blip r:embed="rId2" cstate="print"/>
          <a:stretch>
            <a:fillRect/>
          </a:stretch>
        </p:blipFill>
        <p:spPr>
          <a:xfrm>
            <a:off x="0" y="858504"/>
            <a:ext cx="12192000" cy="5999495"/>
          </a:xfrm>
          <a:prstGeom prst="rect">
            <a:avLst/>
          </a:prstGeom>
        </p:spPr>
      </p:pic>
      <p:sp>
        <p:nvSpPr>
          <p:cNvPr id="3" name="Title 2"/>
          <p:cNvSpPr>
            <a:spLocks noGrp="1"/>
          </p:cNvSpPr>
          <p:nvPr>
            <p:ph type="title"/>
          </p:nvPr>
        </p:nvSpPr>
        <p:spPr>
          <a:xfrm>
            <a:off x="457200" y="274638"/>
            <a:ext cx="7467600" cy="411162"/>
          </a:xfrm>
        </p:spPr>
        <p:txBody>
          <a:bodyPr>
            <a:noAutofit/>
          </a:bodyPr>
          <a:lstStyle/>
          <a:p>
            <a:r>
              <a:rPr lang="en-US" sz="2400" dirty="0" smtClean="0">
                <a:solidFill>
                  <a:srgbClr val="FF0000"/>
                </a:solidFill>
              </a:rPr>
              <a:t>Skip Page if you Don’t have Seniors or Adults</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ducation Other Grades .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nding High School.jpg"/>
          <p:cNvPicPr>
            <a:picLocks noChangeAspect="1"/>
          </p:cNvPicPr>
          <p:nvPr/>
        </p:nvPicPr>
        <p:blipFill>
          <a:blip r:embed="rId2" cstate="print"/>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idency 1.jpg"/>
          <p:cNvPicPr>
            <a:picLocks noChangeAspect="1"/>
          </p:cNvPicPr>
          <p:nvPr/>
        </p:nvPicPr>
        <p:blipFill>
          <a:blip r:embed="rId2" cstate="print"/>
          <a:stretch>
            <a:fillRect/>
          </a:stretch>
        </p:blipFill>
        <p:spPr>
          <a:xfrm>
            <a:off x="0" y="0"/>
            <a:ext cx="9144000" cy="70866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idency 2.jpg"/>
          <p:cNvPicPr>
            <a:picLocks noChangeAspect="1"/>
          </p:cNvPicPr>
          <p:nvPr/>
        </p:nvPicPr>
        <p:blipFill>
          <a:blip r:embed="rId2" cstate="print"/>
          <a:stretch>
            <a:fillRect/>
          </a:stretch>
        </p:blipFill>
        <p:spPr>
          <a:xfrm>
            <a:off x="-914400" y="0"/>
            <a:ext cx="6019800" cy="6858000"/>
          </a:xfrm>
          <a:prstGeom prst="rect">
            <a:avLst/>
          </a:prstGeom>
        </p:spPr>
      </p:pic>
      <p:pic>
        <p:nvPicPr>
          <p:cNvPr id="3" name="Picture 2" descr="Residency 2 Page 2.jpg"/>
          <p:cNvPicPr>
            <a:picLocks noChangeAspect="1"/>
          </p:cNvPicPr>
          <p:nvPr/>
        </p:nvPicPr>
        <p:blipFill>
          <a:blip r:embed="rId3" cstate="print"/>
          <a:stretch>
            <a:fillRect/>
          </a:stretch>
        </p:blipFill>
        <p:spPr>
          <a:xfrm>
            <a:off x="4572001" y="0"/>
            <a:ext cx="4572000" cy="6705600"/>
          </a:xfrm>
          <a:prstGeom prst="rect">
            <a:avLst/>
          </a:prstGeom>
        </p:spPr>
      </p:pic>
      <p:sp>
        <p:nvSpPr>
          <p:cNvPr id="4" name="TextBox 3"/>
          <p:cNvSpPr txBox="1"/>
          <p:nvPr/>
        </p:nvSpPr>
        <p:spPr>
          <a:xfrm>
            <a:off x="2438400" y="4191000"/>
            <a:ext cx="1828800" cy="1169551"/>
          </a:xfrm>
          <a:prstGeom prst="rect">
            <a:avLst/>
          </a:prstGeom>
          <a:solidFill>
            <a:schemeClr val="bg1"/>
          </a:solidFill>
        </p:spPr>
        <p:txBody>
          <a:bodyPr wrap="square" rtlCol="0">
            <a:spAutoFit/>
          </a:bodyPr>
          <a:lstStyle/>
          <a:p>
            <a:r>
              <a:rPr lang="en-US" sz="1400" dirty="0" smtClean="0">
                <a:solidFill>
                  <a:schemeClr val="bg1"/>
                </a:solidFill>
              </a:rPr>
              <a:t>Download a copy of articulated courses by districtxxxxxxxxxxxxx</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eds &amp; Interests.jpg"/>
          <p:cNvPicPr>
            <a:picLocks noChangeAspect="1"/>
          </p:cNvPicPr>
          <p:nvPr/>
        </p:nvPicPr>
        <p:blipFill>
          <a:blip r:embed="rId2" cstate="print"/>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omepage of Website.jpg"/>
          <p:cNvPicPr>
            <a:picLocks noGrp="1" noChangeAspect="1"/>
          </p:cNvPicPr>
          <p:nvPr>
            <p:ph sz="quarter" idx="4294967295"/>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quest for Concent.jpg"/>
          <p:cNvPicPr>
            <a:picLocks noChangeAspect="1"/>
          </p:cNvPicPr>
          <p:nvPr/>
        </p:nvPicPr>
        <p:blipFill>
          <a:blip r:embed="rId2" cstate="print"/>
          <a:stretch>
            <a:fillRect/>
          </a:stretch>
        </p:blipFill>
        <p:spPr>
          <a:xfrm>
            <a:off x="0" y="0"/>
            <a:ext cx="13868400" cy="685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pplemental Questions.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plication Submittal.jpg"/>
          <p:cNvPicPr>
            <a:picLocks noChangeAspect="1"/>
          </p:cNvPicPr>
          <p:nvPr/>
        </p:nvPicPr>
        <p:blipFill>
          <a:blip r:embed="rId2" cstate="print"/>
          <a:stretch>
            <a:fillRect/>
          </a:stretch>
        </p:blipFill>
        <p:spPr>
          <a:xfrm>
            <a:off x="-2286000" y="0"/>
            <a:ext cx="13182600" cy="70104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plication Confirmation.jpg"/>
          <p:cNvPicPr>
            <a:picLocks noChangeAspect="1"/>
          </p:cNvPicPr>
          <p:nvPr/>
        </p:nvPicPr>
        <p:blipFill>
          <a:blip r:embed="rId2" cstate="print"/>
          <a:stretch>
            <a:fillRect/>
          </a:stretch>
        </p:blipFill>
        <p:spPr>
          <a:xfrm>
            <a:off x="-1295400" y="0"/>
            <a:ext cx="10439400" cy="6858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pPr algn="ctr"/>
            <a:r>
              <a:rPr lang="en-US" dirty="0" smtClean="0"/>
              <a:t>Contact RCCD Projects Office</a:t>
            </a:r>
            <a:endParaRPr lang="en-US" dirty="0"/>
          </a:p>
        </p:txBody>
      </p:sp>
      <p:sp>
        <p:nvSpPr>
          <p:cNvPr id="3" name="TextBox 2"/>
          <p:cNvSpPr txBox="1"/>
          <p:nvPr/>
        </p:nvSpPr>
        <p:spPr>
          <a:xfrm>
            <a:off x="381000" y="1295400"/>
            <a:ext cx="7696200" cy="5262979"/>
          </a:xfrm>
          <a:prstGeom prst="rect">
            <a:avLst/>
          </a:prstGeom>
          <a:noFill/>
        </p:spPr>
        <p:txBody>
          <a:bodyPr wrap="square" rtlCol="0">
            <a:spAutoFit/>
          </a:bodyPr>
          <a:lstStyle/>
          <a:p>
            <a:pPr algn="ctr"/>
            <a:r>
              <a:rPr lang="en-US" sz="2800" dirty="0" smtClean="0">
                <a:solidFill>
                  <a:srgbClr val="0070C0"/>
                </a:solidFill>
              </a:rPr>
              <a:t>Before you work with your class in the CATEMA system you will need to contact me.   The reason is so I can create an account and add your classes in order for your students to enroll themselves in the correct classes.  The accuracy in this account will allow us to continue to provide data on articulation and support its efforts.</a:t>
            </a:r>
          </a:p>
          <a:p>
            <a:pPr algn="ctr"/>
            <a:endParaRPr lang="en-US" sz="2800" dirty="0">
              <a:solidFill>
                <a:srgbClr val="0070C0"/>
              </a:solidFill>
            </a:endParaRPr>
          </a:p>
          <a:p>
            <a:pPr algn="ctr"/>
            <a:r>
              <a:rPr lang="en-US" sz="2800" dirty="0" smtClean="0">
                <a:solidFill>
                  <a:srgbClr val="0070C0"/>
                </a:solidFill>
              </a:rPr>
              <a:t>Elizabeth Harvey</a:t>
            </a:r>
          </a:p>
          <a:p>
            <a:pPr algn="ctr"/>
            <a:r>
              <a:rPr lang="en-US" sz="2800" dirty="0" smtClean="0">
                <a:solidFill>
                  <a:srgbClr val="0070C0"/>
                </a:solidFill>
              </a:rPr>
              <a:t>951.334.1477</a:t>
            </a:r>
          </a:p>
          <a:p>
            <a:pPr algn="ctr"/>
            <a:r>
              <a:rPr lang="en-US" sz="2800" dirty="0" smtClean="0">
                <a:solidFill>
                  <a:srgbClr val="0070C0"/>
                </a:solidFill>
              </a:rPr>
              <a:t>Elizabeth.harvey@rcc.edu</a:t>
            </a:r>
            <a:endParaRPr lang="en-US" sz="2800" dirty="0">
              <a:solidFill>
                <a:srgbClr val="0070C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 on for CATEMA.jpg"/>
          <p:cNvPicPr>
            <a:picLocks noChangeAspect="1"/>
          </p:cNvPicPr>
          <p:nvPr/>
        </p:nvPicPr>
        <p:blipFill>
          <a:blip r:embed="rId2" cstate="print"/>
          <a:stretch>
            <a:fillRect/>
          </a:stretch>
        </p:blipFill>
        <p:spPr>
          <a:xfrm>
            <a:off x="0" y="762000"/>
            <a:ext cx="9144000" cy="6096000"/>
          </a:xfrm>
          <a:prstGeom prst="rect">
            <a:avLst/>
          </a:prstGeom>
        </p:spPr>
      </p:pic>
      <p:sp>
        <p:nvSpPr>
          <p:cNvPr id="3" name="Title 2"/>
          <p:cNvSpPr>
            <a:spLocks noGrp="1"/>
          </p:cNvSpPr>
          <p:nvPr>
            <p:ph type="title"/>
          </p:nvPr>
        </p:nvSpPr>
        <p:spPr>
          <a:xfrm>
            <a:off x="457200" y="152400"/>
            <a:ext cx="8229600" cy="563562"/>
          </a:xfrm>
        </p:spPr>
        <p:txBody>
          <a:bodyPr>
            <a:normAutofit fontScale="90000"/>
          </a:bodyPr>
          <a:lstStyle/>
          <a:p>
            <a:r>
              <a:rPr lang="en-US" dirty="0" smtClean="0"/>
              <a:t>Application Database: </a:t>
            </a:r>
            <a:r>
              <a:rPr lang="en-US" dirty="0" smtClean="0">
                <a:hlinkClick r:id="rId3"/>
              </a:rPr>
              <a:t>www.catema.net/rccd</a:t>
            </a:r>
            <a:r>
              <a:rPr lang="en-US" dirty="0" smtClean="0"/>
              <a:t>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s Create Account.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Application 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plication Confirmation.jpg"/>
          <p:cNvPicPr>
            <a:picLocks noChangeAspect="1"/>
          </p:cNvPicPr>
          <p:nvPr/>
        </p:nvPicPr>
        <p:blipFill>
          <a:blip r:embed="rId2" cstate="print"/>
          <a:stretch>
            <a:fillRect/>
          </a:stretch>
        </p:blipFill>
        <p:spPr>
          <a:xfrm>
            <a:off x="-1295400" y="0"/>
            <a:ext cx="10439400" cy="6858000"/>
          </a:xfrm>
          <a:prstGeom prst="rect">
            <a:avLst/>
          </a:prstGeom>
        </p:spPr>
      </p:pic>
      <p:sp>
        <p:nvSpPr>
          <p:cNvPr id="4" name="Flowchart: Connector 3"/>
          <p:cNvSpPr/>
          <p:nvPr/>
        </p:nvSpPr>
        <p:spPr>
          <a:xfrm>
            <a:off x="4495800" y="4038600"/>
            <a:ext cx="1447800" cy="91440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udent Account Example.jpg"/>
          <p:cNvPicPr>
            <a:picLocks noChangeAspect="1"/>
          </p:cNvPicPr>
          <p:nvPr/>
        </p:nvPicPr>
        <p:blipFill>
          <a:blip r:embed="rId2" cstate="print"/>
          <a:stretch>
            <a:fillRect/>
          </a:stretch>
        </p:blipFill>
        <p:spPr>
          <a:xfrm>
            <a:off x="0" y="0"/>
            <a:ext cx="9144000" cy="6858000"/>
          </a:xfrm>
          <a:prstGeom prst="rect">
            <a:avLst/>
          </a:prstGeom>
        </p:spPr>
      </p:pic>
      <p:sp>
        <p:nvSpPr>
          <p:cNvPr id="3" name="Left Arrow 2"/>
          <p:cNvSpPr/>
          <p:nvPr/>
        </p:nvSpPr>
        <p:spPr>
          <a:xfrm>
            <a:off x="4800600" y="4953000"/>
            <a:ext cx="16002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1"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CCD Application Link.jpg"/>
          <p:cNvPicPr>
            <a:picLocks noChangeAspect="1"/>
          </p:cNvPicPr>
          <p:nvPr/>
        </p:nvPicPr>
        <p:blipFill>
          <a:blip r:embed="rId2" cstate="print"/>
          <a:stretch>
            <a:fillRect/>
          </a:stretch>
        </p:blipFill>
        <p:spPr>
          <a:xfrm>
            <a:off x="0" y="0"/>
            <a:ext cx="9144000" cy="6858000"/>
          </a:xfrm>
          <a:prstGeom prst="rect">
            <a:avLst/>
          </a:prstGeom>
        </p:spPr>
      </p:pic>
      <p:sp>
        <p:nvSpPr>
          <p:cNvPr id="7" name="TextBox 6"/>
          <p:cNvSpPr txBox="1"/>
          <p:nvPr/>
        </p:nvSpPr>
        <p:spPr>
          <a:xfrm>
            <a:off x="5410200" y="2362201"/>
            <a:ext cx="1295400" cy="1169551"/>
          </a:xfrm>
          <a:prstGeom prst="rect">
            <a:avLst/>
          </a:prstGeom>
          <a:solidFill>
            <a:schemeClr val="bg1"/>
          </a:solidFill>
        </p:spPr>
        <p:txBody>
          <a:bodyPr wrap="square" rtlCol="0">
            <a:spAutoFit/>
          </a:bodyPr>
          <a:lstStyle/>
          <a:p>
            <a:r>
              <a:rPr lang="en-US" sz="1400" dirty="0" smtClean="0">
                <a:solidFill>
                  <a:schemeClr val="accent5">
                    <a:lumMod val="75000"/>
                  </a:schemeClr>
                </a:solidFill>
              </a:rPr>
              <a:t>Download a copy of articulated courses by district</a:t>
            </a:r>
            <a:endParaRPr lang="en-US" sz="1400"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cept Account.jpg"/>
          <p:cNvPicPr>
            <a:picLocks noChangeAspect="1"/>
          </p:cNvPicPr>
          <p:nvPr/>
        </p:nvPicPr>
        <p:blipFill>
          <a:blip r:embed="rId2" cstate="print"/>
          <a:stretch>
            <a:fillRect/>
          </a:stretch>
        </p:blipFill>
        <p:spPr>
          <a:xfrm>
            <a:off x="0" y="0"/>
            <a:ext cx="9144000" cy="6858000"/>
          </a:xfrm>
          <a:prstGeom prst="rect">
            <a:avLst/>
          </a:prstGeom>
        </p:spPr>
      </p:pic>
      <p:sp>
        <p:nvSpPr>
          <p:cNvPr id="3" name="Left Arrow 2"/>
          <p:cNvSpPr/>
          <p:nvPr/>
        </p:nvSpPr>
        <p:spPr>
          <a:xfrm>
            <a:off x="4191000" y="4191000"/>
            <a:ext cx="32766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867400" y="1905000"/>
            <a:ext cx="2133600" cy="1754326"/>
          </a:xfrm>
          <a:prstGeom prst="rect">
            <a:avLst/>
          </a:prstGeom>
          <a:noFill/>
        </p:spPr>
        <p:txBody>
          <a:bodyPr wrap="square" rtlCol="0">
            <a:spAutoFit/>
          </a:bodyPr>
          <a:lstStyle/>
          <a:p>
            <a:r>
              <a:rPr lang="en-US" dirty="0" smtClean="0">
                <a:solidFill>
                  <a:srgbClr val="FF0000"/>
                </a:solidFill>
              </a:rPr>
              <a:t>This information will change with RCCD ID number is entered so there is no need to write this down.</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ss Enrollment.jpg"/>
          <p:cNvPicPr>
            <a:picLocks noChangeAspect="1"/>
          </p:cNvPicPr>
          <p:nvPr/>
        </p:nvPicPr>
        <p:blipFill>
          <a:blip r:embed="rId2" cstate="print"/>
          <a:stretch>
            <a:fillRect/>
          </a:stretch>
        </p:blipFill>
        <p:spPr>
          <a:xfrm>
            <a:off x="0" y="-228600"/>
            <a:ext cx="9144000" cy="7086600"/>
          </a:xfrm>
          <a:prstGeom prst="rect">
            <a:avLst/>
          </a:prstGeom>
        </p:spPr>
      </p:pic>
      <p:sp>
        <p:nvSpPr>
          <p:cNvPr id="3" name="TextBox 2"/>
          <p:cNvSpPr txBox="1"/>
          <p:nvPr/>
        </p:nvSpPr>
        <p:spPr>
          <a:xfrm>
            <a:off x="5334000" y="990600"/>
            <a:ext cx="2209800" cy="2031325"/>
          </a:xfrm>
          <a:prstGeom prst="rect">
            <a:avLst/>
          </a:prstGeom>
          <a:noFill/>
        </p:spPr>
        <p:txBody>
          <a:bodyPr wrap="square" rtlCol="0">
            <a:spAutoFit/>
          </a:bodyPr>
          <a:lstStyle/>
          <a:p>
            <a:r>
              <a:rPr lang="en-US" dirty="0" smtClean="0">
                <a:solidFill>
                  <a:srgbClr val="FF0000"/>
                </a:solidFill>
              </a:rPr>
              <a:t>This will only let students select certain options if done correctly.  Career interest is anything they are interested in.</a:t>
            </a:r>
            <a:endParaRPr lang="en-US" dirty="0">
              <a:solidFill>
                <a:srgbClr val="FF0000"/>
              </a:solidFill>
            </a:endParaRPr>
          </a:p>
        </p:txBody>
      </p:sp>
      <p:sp>
        <p:nvSpPr>
          <p:cNvPr id="4" name="Left Arrow 3"/>
          <p:cNvSpPr/>
          <p:nvPr/>
        </p:nvSpPr>
        <p:spPr>
          <a:xfrm rot="9539485">
            <a:off x="2537466" y="2823972"/>
            <a:ext cx="1371600" cy="3818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47800" y="2362200"/>
            <a:ext cx="1295400" cy="1169551"/>
          </a:xfrm>
          <a:prstGeom prst="rect">
            <a:avLst/>
          </a:prstGeom>
          <a:noFill/>
        </p:spPr>
        <p:txBody>
          <a:bodyPr wrap="square" rtlCol="0">
            <a:spAutoFit/>
          </a:bodyPr>
          <a:lstStyle/>
          <a:p>
            <a:r>
              <a:rPr lang="en-US" sz="1400" dirty="0" smtClean="0">
                <a:solidFill>
                  <a:srgbClr val="00B050"/>
                </a:solidFill>
              </a:rPr>
              <a:t>When you hit submit it will fill in the information below</a:t>
            </a:r>
            <a:endParaRPr lang="en-US" sz="1400" dirty="0">
              <a:solidFill>
                <a:srgbClr val="00B050"/>
              </a:solidFill>
            </a:endParaRPr>
          </a:p>
        </p:txBody>
      </p:sp>
      <p:sp>
        <p:nvSpPr>
          <p:cNvPr id="6" name="Left Arrow 5"/>
          <p:cNvSpPr/>
          <p:nvPr/>
        </p:nvSpPr>
        <p:spPr>
          <a:xfrm rot="19371657">
            <a:off x="7467003" y="2997004"/>
            <a:ext cx="1497507" cy="4240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05600" y="4114800"/>
            <a:ext cx="2133600" cy="1754326"/>
          </a:xfrm>
          <a:prstGeom prst="rect">
            <a:avLst/>
          </a:prstGeom>
          <a:noFill/>
        </p:spPr>
        <p:txBody>
          <a:bodyPr wrap="square" rtlCol="0">
            <a:spAutoFit/>
          </a:bodyPr>
          <a:lstStyle/>
          <a:p>
            <a:pPr algn="ctr"/>
            <a:r>
              <a:rPr lang="en-US" dirty="0" smtClean="0">
                <a:solidFill>
                  <a:srgbClr val="00B050"/>
                </a:solidFill>
              </a:rPr>
              <a:t>Once you see “pending acceptance” you have enrolled in the class and you can “log out”</a:t>
            </a:r>
            <a:endParaRPr lang="en-US" dirty="0">
              <a:solidFill>
                <a:srgbClr val="00B050"/>
              </a:solidFill>
            </a:endParaRPr>
          </a:p>
        </p:txBody>
      </p:sp>
      <p:sp>
        <p:nvSpPr>
          <p:cNvPr id="8" name="Up Arrow 7"/>
          <p:cNvSpPr/>
          <p:nvPr/>
        </p:nvSpPr>
        <p:spPr>
          <a:xfrm>
            <a:off x="8534400" y="4038600"/>
            <a:ext cx="152400" cy="76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8637577"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ply online to RCCD.jpg"/>
          <p:cNvPicPr>
            <a:picLocks noChangeAspect="1"/>
          </p:cNvPicPr>
          <p:nvPr/>
        </p:nvPicPr>
        <p:blipFill>
          <a:blip r:embed="rId2" cstate="print"/>
          <a:stretch>
            <a:fillRect/>
          </a:stretch>
        </p:blipFill>
        <p:spPr>
          <a:xfrm>
            <a:off x="-1905000" y="0"/>
            <a:ext cx="12344400" cy="7543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 On Page.jpg"/>
          <p:cNvPicPr>
            <a:picLocks noChangeAspect="1"/>
          </p:cNvPicPr>
          <p:nvPr/>
        </p:nvPicPr>
        <p:blipFill>
          <a:blip r:embed="rId2" cstate="print"/>
          <a:stretch>
            <a:fillRect/>
          </a:stretch>
        </p:blipFill>
        <p:spPr>
          <a:xfrm>
            <a:off x="-2819400" y="0"/>
            <a:ext cx="11963400"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 On Error Page.jpg"/>
          <p:cNvPicPr>
            <a:picLocks noChangeAspect="1"/>
          </p:cNvPicPr>
          <p:nvPr/>
        </p:nvPicPr>
        <p:blipFill>
          <a:blip r:embed="rId2" cstate="print"/>
          <a:stretch>
            <a:fillRect/>
          </a:stretch>
        </p:blipFill>
        <p:spPr>
          <a:xfrm>
            <a:off x="0" y="0"/>
            <a:ext cx="107442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rollment Page.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rsonal Information Part 1.jpg"/>
          <p:cNvPicPr>
            <a:picLocks noChangeAspect="1"/>
          </p:cNvPicPr>
          <p:nvPr/>
        </p:nvPicPr>
        <p:blipFill>
          <a:blip r:embed="rId2" cstate="print"/>
          <a:stretch>
            <a:fillRect/>
          </a:stretch>
        </p:blipFill>
        <p:spPr>
          <a:xfrm>
            <a:off x="0" y="533400"/>
            <a:ext cx="12725400" cy="7315200"/>
          </a:xfrm>
          <a:prstGeom prst="rect">
            <a:avLst/>
          </a:prstGeom>
        </p:spPr>
      </p:pic>
      <p:sp>
        <p:nvSpPr>
          <p:cNvPr id="6" name="Rectangle 5"/>
          <p:cNvSpPr/>
          <p:nvPr/>
        </p:nvSpPr>
        <p:spPr>
          <a:xfrm>
            <a:off x="228600" y="0"/>
            <a:ext cx="8458200" cy="369332"/>
          </a:xfrm>
          <a:prstGeom prst="rect">
            <a:avLst/>
          </a:prstGeom>
        </p:spPr>
        <p:txBody>
          <a:bodyPr wrap="square">
            <a:spAutoFit/>
          </a:bodyPr>
          <a:lstStyle/>
          <a:p>
            <a:pPr algn="ctr"/>
            <a:r>
              <a:rPr lang="en-US" dirty="0" smtClean="0"/>
              <a:t>Personal Information Page Section 1</a:t>
            </a:r>
            <a:endParaRPr lang="en-US"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113</TotalTime>
  <Words>231</Words>
  <Application>Microsoft Office PowerPoint</Application>
  <PresentationFormat>On-screen Show (4:3)</PresentationFormat>
  <Paragraphs>22</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Century Schoolbook</vt:lpstr>
      <vt:lpstr>Wingdings</vt:lpstr>
      <vt:lpstr>Wingdings 2</vt:lpstr>
      <vt:lpstr>Oriel</vt:lpstr>
      <vt:lpstr>RCCD Application &amp; Credit for Articulation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Personal Information Page Section 2</vt:lpstr>
      <vt:lpstr>PowerPoint Presentation</vt:lpstr>
      <vt:lpstr>PowerPoint Presentation</vt:lpstr>
      <vt:lpstr>PowerPoint Presentation</vt:lpstr>
      <vt:lpstr>Skip Page if you Don’t have Seniors or Adults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RCCD Projects Office</vt:lpstr>
      <vt:lpstr>Application Database: www.catema.net/rccd </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RCCD Application</dc:title>
  <dc:creator>Beth</dc:creator>
  <cp:lastModifiedBy>David Bell</cp:lastModifiedBy>
  <cp:revision>12</cp:revision>
  <dcterms:created xsi:type="dcterms:W3CDTF">2013-04-02T23:57:20Z</dcterms:created>
  <dcterms:modified xsi:type="dcterms:W3CDTF">2015-10-08T16:43:38Z</dcterms:modified>
</cp:coreProperties>
</file>